
<file path=[Content_Types].xml><?xml version="1.0" encoding="utf-8"?>
<Types xmlns="http://schemas.openxmlformats.org/package/2006/content-types">
  <Default Extension="png" ContentType="image/png"/>
  <Default Extension="tmp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70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9" r:id="rId13"/>
  </p:sldIdLst>
  <p:sldSz cx="9144000" cy="5143500" type="screen16x9"/>
  <p:notesSz cx="6858000" cy="9144000"/>
  <p:embeddedFontLst>
    <p:embeddedFont>
      <p:font typeface="Amatic SC" panose="020B0604020202020204" charset="-79"/>
      <p:regular r:id="rId15"/>
      <p:bold r:id="rId16"/>
    </p:embeddedFont>
    <p:embeddedFont>
      <p:font typeface="Source Code Pro" panose="020B0604020202020204" charset="0"/>
      <p:regular r:id="rId17"/>
      <p:bold r:id="rId18"/>
      <p:italic r:id="rId19"/>
      <p:boldItalic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Comfortaa" panose="020B0604020202020204" charset="0"/>
      <p:regular r:id="rId25"/>
      <p:bold r:id="rId26"/>
    </p:embeddedFont>
    <p:embeddedFont>
      <p:font typeface="Bookman Old Style" panose="02050604050505020204" pitchFamily="18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1" roundtripDataSignature="AMtx7mjabCgBt2LB/9JhADpFwmYra6u1F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AB926CF-88C0-402A-941C-18EE9E50BA5D}">
  <a:tblStyle styleId="{3AB926CF-88C0-402A-941C-18EE9E50BA5D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768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24c0f5d23a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" name="Google Shape;54;g24c0f5d23a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24953d34672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g24953d34672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4c0f5d23a3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" name="Google Shape;60;g24c0f5d23a3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24c0f5d23a3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8" name="Google Shape;68;g24c0f5d23a3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24c0f5d23a3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" name="Google Shape;74;g24c0f5d23a3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24c0f5d23a3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0" name="Google Shape;80;g24c0f5d23a3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4c0f5d23a3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7" name="Google Shape;87;g24c0f5d23a3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4c0f5d23a3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3" name="Google Shape;93;g24c0f5d23a3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4c0f5d23a3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" name="Google Shape;100;g24c0f5d23a3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4953d34672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1" name="Google Shape;111;g24953d34672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14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endParaRPr/>
          </a:p>
        </p:txBody>
      </p:sp>
      <p:sp>
        <p:nvSpPr>
          <p:cNvPr id="12" name="Google Shape;12;p14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3"/>
          <p:cNvSpPr txBox="1">
            <a:spLocks noGrp="1"/>
          </p:cNvSpPr>
          <p:nvPr>
            <p:ph type="title" hasCustomPrompt="1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23"/>
          <p:cNvSpPr txBox="1">
            <a:spLocks noGrp="1"/>
          </p:cNvSpPr>
          <p:nvPr>
            <p:ph type="body" idx="1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49" name="Google Shape;49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5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5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7" name="Google Shape;17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6"/>
          <p:cNvSpPr txBox="1">
            <a:spLocks noGrp="1"/>
          </p:cNvSpPr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0" name="Google Shape;20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7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7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17"/>
          <p:cNvSpPr txBox="1">
            <a:spLocks noGrp="1"/>
          </p:cNvSpPr>
          <p:nvPr>
            <p:ph type="body" idx="2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8"/>
          <p:cNvSpPr txBox="1">
            <a:spLocks noGrp="1"/>
          </p:cNvSpPr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28" name="Google Shape;28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31" name="Google Shape;31;p1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4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0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1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8" name="Google Shape;38;p21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9" name="Google Shape;39;p21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40" name="Google Shape;40;p21"/>
          <p:cNvSpPr txBox="1">
            <a:spLocks noGrp="1"/>
          </p:cNvSpPr>
          <p:nvPr>
            <p:ph type="subTitle" idx="1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1" name="Google Shape;41;p21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>
            <a:endParaRPr/>
          </a:p>
        </p:txBody>
      </p:sp>
      <p:sp>
        <p:nvSpPr>
          <p:cNvPr id="42" name="Google Shape;42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2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sz="2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>
            <a:endParaRPr/>
          </a:p>
        </p:txBody>
      </p:sp>
      <p:sp>
        <p:nvSpPr>
          <p:cNvPr id="45" name="Google Shape;45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beach-day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Google Shape;7;p13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8" name="Google Shape;8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tm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24c0f5d23a3_0_0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lt-LT">
                <a:latin typeface="Comfortaa"/>
                <a:ea typeface="Comfortaa"/>
                <a:cs typeface="Comfortaa"/>
                <a:sym typeface="Comfortaa"/>
              </a:rPr>
              <a:t>Mokausi iš Teofiliaus Matulionio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57" name="Google Shape;57;g24c0f5d23a3_0_0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 fontScale="925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70"/>
              <a:buNone/>
            </a:pPr>
            <a:r>
              <a:rPr lang="lt-LT">
                <a:solidFill>
                  <a:schemeClr val="lt1"/>
                </a:solidFill>
              </a:rPr>
              <a:t>Projektinė savaitė</a:t>
            </a:r>
            <a:endParaRPr>
              <a:solidFill>
                <a:schemeClr val="lt1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70"/>
              <a:buNone/>
            </a:pPr>
            <a:r>
              <a:rPr lang="lt-LT">
                <a:solidFill>
                  <a:schemeClr val="lt1"/>
                </a:solidFill>
              </a:rPr>
              <a:t>Birželio 7–14 d. (trečiadienis – trečiadienis)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4953d34672_0_10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lt-LT"/>
              <a:t>Tvarkaraštis ir Priemonės</a:t>
            </a:r>
            <a:endParaRPr/>
          </a:p>
        </p:txBody>
      </p:sp>
      <p:sp>
        <p:nvSpPr>
          <p:cNvPr id="114" name="Google Shape;114;g24953d34672_0_10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lt-LT">
                <a:solidFill>
                  <a:schemeClr val="accent1"/>
                </a:solidFill>
              </a:rPr>
              <a:t>Šalia skaidrių rasite prisegtą projektinės savaitės tvarkaraštį bei reikalingų priemonių sąrašą. </a:t>
            </a:r>
            <a:endParaRPr>
              <a:solidFill>
                <a:schemeClr val="accent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pic>
        <p:nvPicPr>
          <p:cNvPr id="2" name="Picture 1" descr="Priedas Nr. 4 tvarkaraštis 05-09.pdf– „Google Chrome“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99" t="22644" r="21954" b="10393"/>
          <a:stretch/>
        </p:blipFill>
        <p:spPr>
          <a:xfrm>
            <a:off x="599090" y="2049517"/>
            <a:ext cx="3054694" cy="3093983"/>
          </a:xfrm>
          <a:prstGeom prst="rect">
            <a:avLst/>
          </a:prstGeom>
        </p:spPr>
      </p:pic>
      <p:pic>
        <p:nvPicPr>
          <p:cNvPr id="3" name="Picture 2" descr="Priemones mokiniams.pdf - Adobe Acrobat Reader (32-bit)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74" t="17754" r="35862" b="1252"/>
          <a:stretch/>
        </p:blipFill>
        <p:spPr>
          <a:xfrm>
            <a:off x="5234152" y="1959901"/>
            <a:ext cx="2272805" cy="31835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4953d34672_0_5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lt-LT"/>
              <a:t>Uniformos</a:t>
            </a:r>
            <a:endParaRPr/>
          </a:p>
        </p:txBody>
      </p:sp>
      <p:sp>
        <p:nvSpPr>
          <p:cNvPr id="126" name="Google Shape;126;g24953d34672_0_5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lt-LT" dirty="0">
                <a:solidFill>
                  <a:schemeClr val="accent1"/>
                </a:solidFill>
              </a:rPr>
              <a:t>Uniformų dėvėjimo tvarka galioja ta pati nuo birželio </a:t>
            </a:r>
            <a:r>
              <a:rPr lang="fr-FR" dirty="0" smtClean="0">
                <a:solidFill>
                  <a:schemeClr val="accent1"/>
                </a:solidFill>
              </a:rPr>
              <a:t>5</a:t>
            </a:r>
            <a:r>
              <a:rPr lang="lt-LT" dirty="0" smtClean="0">
                <a:solidFill>
                  <a:schemeClr val="accent1"/>
                </a:solidFill>
              </a:rPr>
              <a:t> </a:t>
            </a:r>
            <a:r>
              <a:rPr lang="lt-LT" dirty="0">
                <a:solidFill>
                  <a:schemeClr val="accent1"/>
                </a:solidFill>
              </a:rPr>
              <a:t>d. </a:t>
            </a:r>
            <a:endParaRPr dirty="0">
              <a:solidFill>
                <a:schemeClr val="accent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dirty="0">
              <a:solidFill>
                <a:schemeClr val="accent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lt-LT" b="1" dirty="0">
                <a:solidFill>
                  <a:srgbClr val="274E13"/>
                </a:solidFill>
              </a:rPr>
              <a:t>TAČIAU:</a:t>
            </a:r>
            <a:endParaRPr b="1" dirty="0">
              <a:solidFill>
                <a:srgbClr val="274E13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lt-LT" b="1" dirty="0">
                <a:solidFill>
                  <a:schemeClr val="accent1"/>
                </a:solidFill>
              </a:rPr>
              <a:t>Birželio 14 d.</a:t>
            </a:r>
            <a:r>
              <a:rPr lang="lt-LT" dirty="0">
                <a:solidFill>
                  <a:schemeClr val="accent1"/>
                </a:solidFill>
              </a:rPr>
              <a:t> </a:t>
            </a:r>
            <a:endParaRPr dirty="0">
              <a:solidFill>
                <a:schemeClr val="accent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lt-LT" dirty="0">
                <a:solidFill>
                  <a:schemeClr val="accent1"/>
                </a:solidFill>
              </a:rPr>
              <a:t>šventės Arkikatedroje metu - uniforma šventinė</a:t>
            </a:r>
            <a:r>
              <a:rPr lang="lt-LT" dirty="0" smtClean="0">
                <a:solidFill>
                  <a:schemeClr val="accent1"/>
                </a:solidFill>
              </a:rPr>
              <a:t>!!!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lt-LT" dirty="0" smtClean="0">
                <a:solidFill>
                  <a:schemeClr val="accent1"/>
                </a:solidFill>
              </a:rPr>
              <a:t>Dalyvauti šv. Mišiose kviečiame ir mokinių šeimų narius. </a:t>
            </a:r>
            <a:endParaRPr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11" descr="https://lh3.googleusercontent.com/Hl0mPHwjsBNbbFQXrun3cYDrmwPAHAQEqvQMowJQk0fPpAbcCwjOWgUQYaPQ_KAWGzOk6gCD1C9XYQAQ9yeKL9oyN7I4fyubc6EZ35Jxn21sv-1JR27zq2cR57bGtKXiIdOccqI5vRGtOf0zEQMzEjMdxw=s20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48417" y="1093850"/>
            <a:ext cx="2307059" cy="3730398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11"/>
          <p:cNvSpPr/>
          <p:nvPr/>
        </p:nvSpPr>
        <p:spPr>
          <a:xfrm>
            <a:off x="5137358" y="1678370"/>
            <a:ext cx="970500" cy="662100"/>
          </a:xfrm>
          <a:prstGeom prst="wedgeRectCallout">
            <a:avLst>
              <a:gd name="adj1" fmla="val -128762"/>
              <a:gd name="adj2" fmla="val 31127"/>
            </a:avLst>
          </a:prstGeom>
          <a:solidFill>
            <a:schemeClr val="lt1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11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fr-FR" dirty="0" err="1" smtClean="0"/>
              <a:t>Ger</a:t>
            </a:r>
            <a:r>
              <a:rPr lang="lt-LT" dirty="0" smtClean="0"/>
              <a:t>ų įspūdžių</a:t>
            </a:r>
            <a:r>
              <a:rPr lang="en-US" dirty="0" smtClean="0"/>
              <a:t>!</a:t>
            </a:r>
            <a:endParaRPr dirty="0"/>
          </a:p>
        </p:txBody>
      </p:sp>
      <p:sp>
        <p:nvSpPr>
          <p:cNvPr id="153" name="Google Shape;153;p11"/>
          <p:cNvSpPr/>
          <p:nvPr/>
        </p:nvSpPr>
        <p:spPr>
          <a:xfrm>
            <a:off x="5282711" y="1368216"/>
            <a:ext cx="1059000" cy="9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lt-LT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lt-LT" sz="68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lt-LT" sz="68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lt-LT" sz="38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rPr>
              <a:t>Iki!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Kas</a:t>
            </a:r>
            <a:r>
              <a:rPr lang="en-US" dirty="0" smtClean="0"/>
              <a:t>? Kur? </a:t>
            </a:r>
            <a:r>
              <a:rPr lang="en-US" dirty="0" err="1" smtClean="0"/>
              <a:t>Kod</a:t>
            </a:r>
            <a:r>
              <a:rPr lang="lt-LT" dirty="0" smtClean="0"/>
              <a:t>ėl?</a:t>
            </a:r>
            <a:endParaRPr lang="lt-LT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0209" y="1565006"/>
            <a:ext cx="6162672" cy="2733725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lt-LT" dirty="0" smtClean="0">
                <a:solidFill>
                  <a:schemeClr val="accent1"/>
                </a:solidFill>
              </a:rPr>
              <a:t>Birželio 14-oji - Palaimintojo Teofiliaus Matulionio šventės diena. Todėl visą savaitę iki tos </a:t>
            </a:r>
            <a:r>
              <a:rPr lang="lt-LT" smtClean="0">
                <a:solidFill>
                  <a:schemeClr val="accent1"/>
                </a:solidFill>
              </a:rPr>
              <a:t>dienos 5-11 klasių mokiniai </a:t>
            </a:r>
            <a:r>
              <a:rPr lang="lt-LT" dirty="0">
                <a:solidFill>
                  <a:schemeClr val="accent1"/>
                </a:solidFill>
              </a:rPr>
              <a:t>ir </a:t>
            </a:r>
            <a:r>
              <a:rPr lang="lt-LT" dirty="0" smtClean="0">
                <a:solidFill>
                  <a:schemeClr val="accent1"/>
                </a:solidFill>
              </a:rPr>
              <a:t>mokytojai įvairiausiais būdais stengsis atrasti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 smtClean="0">
                <a:solidFill>
                  <a:schemeClr val="accent1"/>
                </a:solidFill>
              </a:rPr>
              <a:t>ir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err="1" smtClean="0">
                <a:solidFill>
                  <a:schemeClr val="accent1"/>
                </a:solidFill>
              </a:rPr>
              <a:t>suprasti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err="1" smtClean="0">
                <a:solidFill>
                  <a:schemeClr val="accent1"/>
                </a:solidFill>
              </a:rPr>
              <a:t>Teofili</a:t>
            </a:r>
            <a:r>
              <a:rPr lang="lt-LT" dirty="0" smtClean="0">
                <a:solidFill>
                  <a:schemeClr val="accent1"/>
                </a:solidFill>
              </a:rPr>
              <a:t>ų Matulionį. Jis tikrai ypatingas asmuo visai Lietuvai, Bažnyčiai ir jo vardu pavadintai mūsų gimnazijai</a:t>
            </a:r>
            <a:r>
              <a:rPr lang="en-US" dirty="0" smtClean="0">
                <a:solidFill>
                  <a:schemeClr val="accent1"/>
                </a:solidFill>
              </a:rPr>
              <a:t>!</a:t>
            </a:r>
            <a:endParaRPr lang="lt-LT" dirty="0">
              <a:solidFill>
                <a:schemeClr val="accent1"/>
              </a:solidFill>
            </a:endParaRPr>
          </a:p>
        </p:txBody>
      </p:sp>
      <p:pic>
        <p:nvPicPr>
          <p:cNvPr id="4" name="Google Shape;64;g24c0f5d23a3_0_5"/>
          <p:cNvPicPr preferRelativeResize="0"/>
          <p:nvPr/>
        </p:nvPicPr>
        <p:blipFill rotWithShape="1">
          <a:blip r:embed="rId2">
            <a:alphaModFix/>
          </a:blip>
          <a:srcRect l="9649" b="22136"/>
          <a:stretch/>
        </p:blipFill>
        <p:spPr>
          <a:xfrm>
            <a:off x="6372881" y="843095"/>
            <a:ext cx="2459419" cy="30352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79125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24c0f5d23a3_0_5"/>
          <p:cNvSpPr txBox="1">
            <a:spLocks noGrp="1"/>
          </p:cNvSpPr>
          <p:nvPr>
            <p:ph type="title"/>
          </p:nvPr>
        </p:nvSpPr>
        <p:spPr>
          <a:xfrm>
            <a:off x="311700" y="84137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lt-LT" dirty="0"/>
              <a:t>Tikslas</a:t>
            </a:r>
            <a:endParaRPr dirty="0"/>
          </a:p>
        </p:txBody>
      </p:sp>
      <p:sp>
        <p:nvSpPr>
          <p:cNvPr id="63" name="Google Shape;63;g24c0f5d23a3_0_5"/>
          <p:cNvSpPr txBox="1">
            <a:spLocks noGrp="1"/>
          </p:cNvSpPr>
          <p:nvPr>
            <p:ph type="body" idx="1"/>
          </p:nvPr>
        </p:nvSpPr>
        <p:spPr>
          <a:xfrm>
            <a:off x="1425797" y="166312"/>
            <a:ext cx="4947000" cy="16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lt-LT" sz="1400">
                <a:solidFill>
                  <a:schemeClr val="accent1"/>
                </a:solidFill>
              </a:rPr>
              <a:t>Gilinti Palaimintojo Teofiliaus Matulionio gimnazijos bendruomenės žinias apie Pal. Teofiliaus Matulionio asmenybę, laikmetį, jo veiklą ir vaidmenį Bažnyčios bei visuomenės gyvenime; ugdyti(s) mokinių vertybines nuostatas. </a:t>
            </a:r>
            <a:endParaRPr>
              <a:solidFill>
                <a:schemeClr val="accent1"/>
              </a:solidFill>
            </a:endParaRPr>
          </a:p>
        </p:txBody>
      </p:sp>
      <p:pic>
        <p:nvPicPr>
          <p:cNvPr id="64" name="Google Shape;64;g24c0f5d23a3_0_5"/>
          <p:cNvPicPr preferRelativeResize="0"/>
          <p:nvPr/>
        </p:nvPicPr>
        <p:blipFill rotWithShape="1">
          <a:blip r:embed="rId3">
            <a:alphaModFix/>
          </a:blip>
          <a:srcRect l="9649" b="22136"/>
          <a:stretch/>
        </p:blipFill>
        <p:spPr>
          <a:xfrm>
            <a:off x="6789683" y="811564"/>
            <a:ext cx="2459419" cy="3035222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g24c0f5d23a3_0_5"/>
          <p:cNvSpPr txBox="1"/>
          <p:nvPr/>
        </p:nvSpPr>
        <p:spPr>
          <a:xfrm>
            <a:off x="311700" y="1910975"/>
            <a:ext cx="6190500" cy="3031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t-LT" sz="3800" b="1" dirty="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Source Code Pro"/>
              </a:rPr>
              <a:t>MOKINYS</a:t>
            </a:r>
            <a:r>
              <a:rPr lang="lt-LT" sz="3800" b="1" dirty="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Source Code Pro"/>
              </a:rPr>
              <a:t>:</a:t>
            </a:r>
            <a:endParaRPr sz="3800" b="1" dirty="0">
              <a:solidFill>
                <a:schemeClr val="accent1"/>
              </a:solidFill>
              <a:latin typeface="Amatic SC"/>
              <a:ea typeface="Amatic SC"/>
              <a:cs typeface="Amatic SC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t-LT" sz="1700" b="1" i="0" u="none" strike="noStrike" cap="none" dirty="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Atliks</a:t>
            </a:r>
            <a:r>
              <a:rPr lang="lt-LT" sz="1700" b="0" i="0" u="none" strike="noStrike" cap="none" dirty="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įvairias užduotis, </a:t>
            </a:r>
            <a:r>
              <a:rPr lang="lt-LT" sz="1700" b="1" i="0" u="none" strike="noStrike" cap="none" dirty="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kurs </a:t>
            </a:r>
            <a:r>
              <a:rPr lang="lt-LT" sz="1700" b="0" i="0" u="none" strike="noStrike" cap="none" dirty="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pristatymus, </a:t>
            </a:r>
            <a:r>
              <a:rPr lang="lt-LT" sz="1700" b="1" i="0" u="none" strike="noStrike" cap="none" dirty="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atras</a:t>
            </a:r>
            <a:r>
              <a:rPr lang="lt-LT" sz="1700" b="0" i="0" u="none" strike="noStrike" cap="none" dirty="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naujus mokytojus ir dalykus.</a:t>
            </a:r>
            <a:endParaRPr dirty="0">
              <a:solidFill>
                <a:schemeClr val="accent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t-LT" sz="1700" b="1" i="0" u="none" strike="noStrike" cap="none" dirty="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Sužinos</a:t>
            </a:r>
            <a:r>
              <a:rPr lang="lt-LT" sz="1700" b="0" i="0" u="none" strike="noStrike" cap="none" dirty="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, kokiomis vertybėmis gyvenime vadovavosi Pal. T. Matulionis ir kokie buvo svarbiausi to laikmečio mokslo, meno, literatūros, kultūros, politikos įvykiai.</a:t>
            </a:r>
            <a:endParaRPr dirty="0">
              <a:solidFill>
                <a:schemeClr val="accent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t-LT" sz="1700" b="1" i="0" u="none" strike="noStrike" cap="none" dirty="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Tobulins</a:t>
            </a:r>
            <a:r>
              <a:rPr lang="lt-LT" sz="1700" b="0" i="0" u="none" strike="noStrike" cap="none" dirty="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savo socialinius įgūdžius ir</a:t>
            </a:r>
            <a:endParaRPr dirty="0">
              <a:solidFill>
                <a:schemeClr val="accent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t-LT" sz="1700" b="1" i="0" u="none" strike="noStrike" cap="none" dirty="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Susiras</a:t>
            </a:r>
            <a:r>
              <a:rPr lang="lt-LT" sz="1700" b="0" i="0" u="none" strike="noStrike" cap="none" dirty="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naujų draugų.</a:t>
            </a:r>
            <a:endParaRPr dirty="0">
              <a:solidFill>
                <a:schemeClr val="accent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t-LT" sz="1700" b="1" i="0" u="none" strike="noStrike" cap="none" dirty="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Supras</a:t>
            </a:r>
            <a:r>
              <a:rPr lang="lt-LT" sz="1700" b="0" i="0" u="none" strike="noStrike" cap="none" dirty="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, kuo Teofilius įkvepia </a:t>
            </a:r>
            <a:r>
              <a:rPr lang="lt-LT" sz="1700" dirty="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mūsų </a:t>
            </a:r>
            <a:r>
              <a:rPr lang="lt-LT" sz="1700" b="0" i="0" u="none" strike="noStrike" cap="none" dirty="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mokyklą!</a:t>
            </a:r>
            <a:endParaRPr sz="1700" b="0" i="0" u="none" strike="noStrike" cap="none" dirty="0">
              <a:solidFill>
                <a:schemeClr val="accen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4c0f5d23a3_0_12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lt-LT"/>
              <a:t>Projektinės savaitės datos</a:t>
            </a:r>
            <a:endParaRPr/>
          </a:p>
        </p:txBody>
      </p:sp>
      <p:sp>
        <p:nvSpPr>
          <p:cNvPr id="71" name="Google Shape;71;g24c0f5d23a3_0_12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lt-LT" sz="2400">
                <a:solidFill>
                  <a:schemeClr val="accent1"/>
                </a:solidFill>
              </a:rPr>
              <a:t>Birželio 7-13 d. vyksta pamokos. Kažkurią iš šių dienų (pagal būsimą tvarkaraštį) - kelionė į Kaišiadoris. </a:t>
            </a:r>
            <a:endParaRPr>
              <a:solidFill>
                <a:schemeClr val="accent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r>
              <a:rPr lang="lt-LT" sz="2400">
                <a:solidFill>
                  <a:schemeClr val="accent1"/>
                </a:solidFill>
              </a:rPr>
              <a:t>Birželio 14 d. – šventinė diena Vilniaus Arkikatedroje. </a:t>
            </a:r>
            <a:endParaRPr sz="240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24c0f5d23a3_0_35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lt-LT"/>
              <a:t>Kaip vyks projektinė savaitė</a:t>
            </a:r>
            <a:endParaRPr/>
          </a:p>
        </p:txBody>
      </p:sp>
      <p:sp>
        <p:nvSpPr>
          <p:cNvPr id="77" name="Google Shape;77;g24c0f5d23a3_0_35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lt-LT">
                <a:solidFill>
                  <a:schemeClr val="accent1"/>
                </a:solidFill>
              </a:rPr>
              <a:t>Projekto metu, kiekvienas mokinys atsidurs naujoje klasėje, pavadintoje kokia nors raide. 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>
              <a:solidFill>
                <a:schemeClr val="accent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lt-LT">
                <a:solidFill>
                  <a:schemeClr val="accent1"/>
                </a:solidFill>
              </a:rPr>
              <a:t>Nauja klasė bus sudaryta iš 4 skirtingų panašaus amžiaus klasių mokinių. 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>
              <a:solidFill>
                <a:schemeClr val="accent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lt-LT">
                <a:solidFill>
                  <a:schemeClr val="accent1"/>
                </a:solidFill>
              </a:rPr>
              <a:t>Naujos klasės “auklėtojai” ir palydėtojai tą savaitę bus 2-3 vienuoliktokai. </a:t>
            </a:r>
            <a:endParaRPr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4c0f5d23a3_0_40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lt-LT"/>
              <a:t>Pamokų laikas </a:t>
            </a:r>
            <a:endParaRPr/>
          </a:p>
        </p:txBody>
      </p:sp>
      <p:sp>
        <p:nvSpPr>
          <p:cNvPr id="83" name="Google Shape;83;g24c0f5d23a3_0_40"/>
          <p:cNvSpPr txBox="1">
            <a:spLocks noGrp="1"/>
          </p:cNvSpPr>
          <p:nvPr>
            <p:ph type="body" idx="1"/>
          </p:nvPr>
        </p:nvSpPr>
        <p:spPr>
          <a:xfrm>
            <a:off x="2172030" y="2290220"/>
            <a:ext cx="5343000" cy="18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lt-LT" sz="2000" b="1">
                <a:solidFill>
                  <a:srgbClr val="0000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1 pamoka 8:00 – 9:30</a:t>
            </a:r>
            <a:endParaRPr sz="2000" b="1">
              <a:solidFill>
                <a:srgbClr val="000000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lt-LT" i="1">
                <a:solidFill>
                  <a:srgbClr val="0000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Pertrauka. Valgykloje - G-O klasės</a:t>
            </a:r>
            <a:endParaRPr i="1">
              <a:solidFill>
                <a:srgbClr val="000000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lt-LT" sz="2000" b="1">
                <a:solidFill>
                  <a:srgbClr val="0000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2 pamoka 10:00 – 11:30</a:t>
            </a:r>
            <a:endParaRPr sz="2000" b="1">
              <a:solidFill>
                <a:srgbClr val="000000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lt-LT" i="1">
                <a:solidFill>
                  <a:srgbClr val="0000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Pertrauka. Valgykloje A-F klasės</a:t>
            </a:r>
            <a:endParaRPr i="1">
              <a:solidFill>
                <a:srgbClr val="000000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lt-LT" sz="2000" b="1">
                <a:solidFill>
                  <a:srgbClr val="0000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3 pamoka 12:00 – 13:30</a:t>
            </a:r>
            <a:endParaRPr sz="2000" b="1">
              <a:solidFill>
                <a:srgbClr val="000000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lt-LT" sz="2000" b="1">
                <a:solidFill>
                  <a:srgbClr val="0000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Refleksija 13:30 – 13:45 </a:t>
            </a:r>
            <a:endParaRPr sz="2000" b="1">
              <a:solidFill>
                <a:srgbClr val="000000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endParaRPr sz="2800"/>
          </a:p>
        </p:txBody>
      </p:sp>
      <p:sp>
        <p:nvSpPr>
          <p:cNvPr id="84" name="Google Shape;84;g24c0f5d23a3_0_40"/>
          <p:cNvSpPr/>
          <p:nvPr/>
        </p:nvSpPr>
        <p:spPr>
          <a:xfrm>
            <a:off x="311700" y="1256487"/>
            <a:ext cx="5553072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t-LT" sz="1800" b="0" i="0" u="none" strike="noStrike" cap="none" dirty="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Per dieną </a:t>
            </a:r>
            <a:r>
              <a:rPr lang="lt-LT" sz="1800" dirty="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vyks </a:t>
            </a:r>
            <a:r>
              <a:rPr lang="lt-LT" sz="1800" b="0" i="0" u="none" strike="noStrike" cap="none" dirty="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tr</a:t>
            </a:r>
            <a:r>
              <a:rPr lang="lt-LT" sz="1800" dirty="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y</a:t>
            </a:r>
            <a:r>
              <a:rPr lang="lt-LT" sz="1800" b="0" i="0" u="none" strike="noStrike" cap="none" dirty="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s pamok</a:t>
            </a:r>
            <a:r>
              <a:rPr lang="lt-LT" sz="1800" dirty="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o</a:t>
            </a:r>
            <a:r>
              <a:rPr lang="lt-LT" sz="1800" b="0" i="0" u="none" strike="noStrike" cap="none" dirty="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s po 1,5 val. ir dvi pertrauk</a:t>
            </a:r>
            <a:r>
              <a:rPr lang="lt-LT" sz="1800" dirty="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o</a:t>
            </a:r>
            <a:r>
              <a:rPr lang="lt-LT" sz="1800" b="0" i="0" u="none" strike="noStrike" cap="none" dirty="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s po 30 min.</a:t>
            </a:r>
            <a:endParaRPr sz="1800" b="0" i="0" u="none" strike="noStrike" cap="none" dirty="0">
              <a:solidFill>
                <a:schemeClr val="accen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4c0f5d23a3_0_46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lt-LT"/>
              <a:t>Piligriminė kelionė į Kaišiadoris</a:t>
            </a:r>
            <a:endParaRPr/>
          </a:p>
        </p:txBody>
      </p:sp>
      <p:sp>
        <p:nvSpPr>
          <p:cNvPr id="90" name="Google Shape;90;g24c0f5d23a3_0_46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lt-LT" dirty="0">
                <a:solidFill>
                  <a:schemeClr val="accent1"/>
                </a:solidFill>
              </a:rPr>
              <a:t>Vieną dieną (bus nurodyta tos savaitės pamokų tvarkaraštyje) klasė vyks į Kaišiadoris. </a:t>
            </a: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dirty="0">
              <a:solidFill>
                <a:schemeClr val="accent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lt-LT" dirty="0">
                <a:solidFill>
                  <a:schemeClr val="accent1"/>
                </a:solidFill>
              </a:rPr>
              <a:t>Tą dieną reikia būti 8:40 Vilniaus geležinkelio stotyje, į Vilnių mokiniai grįš 15 </a:t>
            </a:r>
            <a:r>
              <a:rPr lang="lt-LT" dirty="0" smtClean="0">
                <a:solidFill>
                  <a:schemeClr val="accent1"/>
                </a:solidFill>
              </a:rPr>
              <a:t>val.</a:t>
            </a:r>
            <a:r>
              <a:rPr lang="lt-LT" dirty="0">
                <a:solidFill>
                  <a:schemeClr val="accent1"/>
                </a:solidFill>
              </a:rPr>
              <a:t> </a:t>
            </a:r>
            <a:r>
              <a:rPr lang="lt-LT" dirty="0" smtClean="0">
                <a:solidFill>
                  <a:schemeClr val="accent1"/>
                </a:solidFill>
              </a:rPr>
              <a:t>Maisto </a:t>
            </a:r>
            <a:r>
              <a:rPr lang="lt-LT" dirty="0">
                <a:solidFill>
                  <a:schemeClr val="accent1"/>
                </a:solidFill>
              </a:rPr>
              <a:t>pietums pasiimti nereikia. 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4c0f5d23a3_0_51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lt-LT"/>
              <a:t>Vertinimas</a:t>
            </a:r>
            <a:endParaRPr/>
          </a:p>
        </p:txBody>
      </p:sp>
      <p:sp>
        <p:nvSpPr>
          <p:cNvPr id="96" name="Google Shape;96;g24c0f5d23a3_0_51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lt-LT">
                <a:solidFill>
                  <a:schemeClr val="accent1"/>
                </a:solidFill>
              </a:rPr>
              <a:t>Visos projektinės savaitės metu mokiniai bus vertinami kaupiamuoju pažymiu: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lt-LT">
                <a:solidFill>
                  <a:schemeClr val="accent1"/>
                </a:solidFill>
              </a:rPr>
              <a:t> 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lt-LT">
                <a:solidFill>
                  <a:schemeClr val="accent1"/>
                </a:solidFill>
              </a:rPr>
              <a:t>kiekvienoje pamokoje galima surinkti tam tikrą taškų skaičių, kurių suma bus verčiama į pažymį. 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>
              <a:solidFill>
                <a:schemeClr val="accent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lt-LT">
                <a:solidFill>
                  <a:schemeClr val="accent1"/>
                </a:solidFill>
              </a:rPr>
              <a:t>Mokinys pats pasirinks, į kurį dalyką tą pažymį įrašyti. 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97" name="Google Shape;97;g24c0f5d23a3_0_51"/>
          <p:cNvSpPr/>
          <p:nvPr/>
        </p:nvSpPr>
        <p:spPr>
          <a:xfrm>
            <a:off x="5696607" y="3951890"/>
            <a:ext cx="914400" cy="956400"/>
          </a:xfrm>
          <a:prstGeom prst="star10">
            <a:avLst>
              <a:gd name="adj" fmla="val 42533"/>
              <a:gd name="hf" fmla="val 105146"/>
            </a:avLst>
          </a:prstGeom>
          <a:solidFill>
            <a:schemeClr val="accent6"/>
          </a:solidFill>
          <a:ln w="25400" cap="flat" cmpd="sng">
            <a:solidFill>
              <a:srgbClr val="B3953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t-LT" sz="32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endParaRPr sz="1400" b="1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" name="Google Shape;102;g24c0f5d23a3_0_57"/>
          <p:cNvGraphicFramePr/>
          <p:nvPr/>
        </p:nvGraphicFramePr>
        <p:xfrm>
          <a:off x="430925" y="919305"/>
          <a:ext cx="4032225" cy="4044708"/>
        </p:xfrm>
        <a:graphic>
          <a:graphicData uri="http://schemas.openxmlformats.org/drawingml/2006/table">
            <a:tbl>
              <a:tblPr firstRow="1" firstCol="1" bandRow="1">
                <a:noFill/>
                <a:tableStyleId>{3AB926CF-88C0-402A-941C-18EE9E50BA5D}</a:tableStyleId>
              </a:tblPr>
              <a:tblGrid>
                <a:gridCol w="443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1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0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66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48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t-LT" sz="900" u="none" strike="noStrike" cap="none"/>
                        <a:t> 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4850" marR="548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t-LT" sz="1600" b="1" u="none" strike="noStrike" cap="none">
                          <a:solidFill>
                            <a:srgbClr val="006600"/>
                          </a:solidFill>
                        </a:rPr>
                        <a:t>3</a:t>
                      </a:r>
                      <a:endParaRPr sz="1100" b="1" u="none" strike="noStrike" cap="none">
                        <a:solidFill>
                          <a:srgbClr val="006600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t-LT" sz="1100" b="1" u="none" strike="noStrike" cap="none">
                          <a:solidFill>
                            <a:srgbClr val="006600"/>
                          </a:solidFill>
                        </a:rPr>
                        <a:t>Labai gerai</a:t>
                      </a:r>
                      <a:endParaRPr sz="1100" b="1" u="none" strike="noStrike" cap="none">
                        <a:solidFill>
                          <a:srgbClr val="0066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4850" marR="548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t-LT" sz="1600" b="1" u="none" strike="noStrike" cap="none">
                          <a:solidFill>
                            <a:srgbClr val="006600"/>
                          </a:solidFill>
                        </a:rPr>
                        <a:t>2</a:t>
                      </a:r>
                      <a:endParaRPr sz="1100" b="1" u="none" strike="noStrike" cap="none">
                        <a:solidFill>
                          <a:srgbClr val="006600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t-LT" sz="1100" b="1" u="none" strike="noStrike" cap="none">
                          <a:solidFill>
                            <a:srgbClr val="006600"/>
                          </a:solidFill>
                        </a:rPr>
                        <a:t>Gerai</a:t>
                      </a:r>
                      <a:endParaRPr sz="1100" b="1" u="none" strike="noStrike" cap="none">
                        <a:solidFill>
                          <a:srgbClr val="0066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4850" marR="548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t-LT" sz="1600" b="1" u="none" strike="noStrike" cap="none">
                          <a:solidFill>
                            <a:srgbClr val="006600"/>
                          </a:solidFill>
                        </a:rPr>
                        <a:t>1</a:t>
                      </a:r>
                      <a:endParaRPr sz="1100" b="1" u="none" strike="noStrike" cap="none">
                        <a:solidFill>
                          <a:srgbClr val="006600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t-LT" sz="1000" b="1" u="none" strike="noStrike" cap="none">
                          <a:solidFill>
                            <a:srgbClr val="006600"/>
                          </a:solidFill>
                        </a:rPr>
                        <a:t>Galėjai pasistengti</a:t>
                      </a:r>
                      <a:endParaRPr sz="1100" b="1" u="none" strike="noStrike" cap="none">
                        <a:solidFill>
                          <a:srgbClr val="0066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4850" marR="5485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0775">
                <a:tc>
                  <a:txBody>
                    <a:bodyPr/>
                    <a:lstStyle/>
                    <a:p>
                      <a:pPr marL="228600" marR="0" lvl="0" indent="-22860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AutoNum type="arabicPeriod"/>
                      </a:pPr>
                      <a:r>
                        <a:rPr lang="lt-LT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/>
                    </a:p>
                  </a:txBody>
                  <a:tcPr marL="54850" marR="548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t-LT" sz="900" u="none" strike="noStrike" cap="none"/>
                        <a:t> 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4850" marR="548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t-LT" sz="900" u="none" strike="noStrike" cap="none"/>
                        <a:t> 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4850" marR="548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t-LT" sz="900" u="none" strike="noStrike" cap="none"/>
                        <a:t> 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4850" marR="5485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07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lt-LT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4850" marR="548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t-LT" sz="900" u="none" strike="noStrike" cap="none"/>
                        <a:t> 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4850" marR="548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t-LT" sz="900" u="none" strike="noStrike" cap="none"/>
                        <a:t> 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4850" marR="548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t-LT" sz="900" u="none" strike="noStrike" cap="none"/>
                        <a:t> 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4850" marR="5485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07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lt-LT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4850" marR="548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t-LT" sz="900" u="none" strike="noStrike" cap="none"/>
                        <a:t> 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4850" marR="548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t-LT" sz="900" u="none" strike="noStrike" cap="none"/>
                        <a:t> 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4850" marR="548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t-LT" sz="900" u="none" strike="noStrike" cap="none"/>
                        <a:t> 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4850" marR="5485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07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lt-LT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4.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4850" marR="548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t-LT" sz="900" u="none" strike="noStrike" cap="none"/>
                        <a:t> 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4850" marR="548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t-LT" sz="900" u="none" strike="noStrike" cap="none"/>
                        <a:t> 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4850" marR="548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t-LT" sz="900" u="none" strike="noStrike" cap="none"/>
                        <a:t> 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4850" marR="5485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07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lt-LT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5.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4850" marR="548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t-LT" sz="900" u="none" strike="noStrike" cap="none"/>
                        <a:t> 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4850" marR="548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t-LT" sz="900" u="none" strike="noStrike" cap="none"/>
                        <a:t> 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4850" marR="548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t-LT" sz="900" u="none" strike="noStrike" cap="none"/>
                        <a:t> 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4850" marR="5485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07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lt-LT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6.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4850" marR="548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t-LT" sz="900" u="none" strike="noStrike" cap="none"/>
                        <a:t> 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4850" marR="548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t-LT" sz="900" u="none" strike="noStrike" cap="none"/>
                        <a:t> 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4850" marR="548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t-LT" sz="900" u="none" strike="noStrike" cap="none"/>
                        <a:t> 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4850" marR="5485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07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lt-LT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7.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4850" marR="548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t-LT" sz="900" u="none" strike="noStrike" cap="none"/>
                        <a:t> 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4850" marR="548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t-LT" sz="900" u="none" strike="noStrike" cap="none"/>
                        <a:t> 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4850" marR="548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t-LT" sz="900" u="none" strike="noStrike" cap="none"/>
                        <a:t> 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4850" marR="5485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07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lt-LT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8.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4850" marR="548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t-LT" sz="900" u="none" strike="noStrike" cap="none"/>
                        <a:t> 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4850" marR="548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t-LT" sz="900" u="none" strike="noStrike" cap="none"/>
                        <a:t> 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4850" marR="548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t-LT" sz="900" u="none" strike="noStrike" cap="none"/>
                        <a:t> 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4850" marR="5485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07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lt-LT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9.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4850" marR="548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t-LT" sz="900" u="none" strike="noStrike" cap="none"/>
                        <a:t> 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4850" marR="548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t-LT" sz="900" u="none" strike="noStrike" cap="none"/>
                        <a:t> 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4850" marR="548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t-LT" sz="900" u="none" strike="noStrike" cap="none"/>
                        <a:t> 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4850" marR="5485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07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lt-LT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10.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4850" marR="548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t-LT" sz="900" u="none" strike="noStrike" cap="none"/>
                        <a:t> 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4850" marR="548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t-LT" sz="900" u="none" strike="noStrike" cap="none"/>
                        <a:t> 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4850" marR="548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t-LT" sz="900" u="none" strike="noStrike" cap="none"/>
                        <a:t> 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4850" marR="5485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07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lt-LT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11.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4850" marR="548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t-LT" sz="900" u="none" strike="noStrike" cap="none"/>
                        <a:t> 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4850" marR="548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t-LT" sz="900" u="none" strike="noStrike" cap="none"/>
                        <a:t> 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4850" marR="548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t-LT" sz="900" u="none" strike="noStrike" cap="none"/>
                        <a:t> 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4850" marR="5485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07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lt-LT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12.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4850" marR="548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t-LT" sz="900" u="none" strike="noStrike" cap="none"/>
                        <a:t> 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4850" marR="548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t-LT" sz="900" u="none" strike="noStrike" cap="none"/>
                        <a:t> 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4850" marR="548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t-LT" sz="900" u="none" strike="noStrike" cap="none"/>
                        <a:t> 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4850" marR="5485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19000"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t-LT" sz="1100" b="1" u="none" strike="noStrike" cap="none">
                          <a:solidFill>
                            <a:srgbClr val="006600"/>
                          </a:solidFill>
                        </a:rPr>
                        <a:t>Tavęs laukia dar ne viena aukštuma!</a:t>
                      </a:r>
                      <a:endParaRPr sz="900" b="1" u="none" strike="noStrike" cap="none">
                        <a:solidFill>
                          <a:srgbClr val="0066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4850" marR="54850" marT="0" marB="0"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t-LT" sz="1100" b="1" u="none" strike="noStrike" cap="none">
                          <a:solidFill>
                            <a:srgbClr val="006600"/>
                          </a:solidFill>
                        </a:rPr>
                        <a:t>Nesustok pusiaukelėje!</a:t>
                      </a:r>
                      <a:endParaRPr sz="900" b="1" u="none" strike="noStrike" cap="none">
                        <a:solidFill>
                          <a:srgbClr val="0066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4850" marR="548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t-LT" sz="1100" b="1" u="none" strike="noStrike" cap="none">
                          <a:solidFill>
                            <a:srgbClr val="006600"/>
                          </a:solidFill>
                        </a:rPr>
                        <a:t>Gera pradžia – pusė darbo! </a:t>
                      </a:r>
                      <a:endParaRPr sz="900" b="1" u="none" strike="noStrike" cap="none">
                        <a:solidFill>
                          <a:srgbClr val="0066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4850" marR="54850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69350">
                <a:tc gridSpan="4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t-LT" sz="1400" u="none" strike="noStrike" cap="none"/>
                        <a:t>13. Piligriminė kelionė ___ /9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4850" marR="54850" marT="0" marB="0"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103" name="Google Shape;103;g24c0f5d23a3_0_57"/>
          <p:cNvSpPr/>
          <p:nvPr/>
        </p:nvSpPr>
        <p:spPr>
          <a:xfrm>
            <a:off x="430925" y="187643"/>
            <a:ext cx="43446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800"/>
              <a:buFont typeface="Arial"/>
              <a:buNone/>
            </a:pPr>
            <a:r>
              <a:rPr lang="lt-LT" sz="38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rPr>
              <a:t>Pažymių knygelės fragmentas</a:t>
            </a:r>
            <a:endParaRPr/>
          </a:p>
        </p:txBody>
      </p:sp>
      <p:sp>
        <p:nvSpPr>
          <p:cNvPr id="104" name="Google Shape;104;g24c0f5d23a3_0_57"/>
          <p:cNvSpPr/>
          <p:nvPr/>
        </p:nvSpPr>
        <p:spPr>
          <a:xfrm>
            <a:off x="4946301" y="3818728"/>
            <a:ext cx="4059900" cy="9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</a:pPr>
            <a:r>
              <a:rPr lang="lt-LT" sz="1400" b="1" i="0" u="none" strike="noStrike" cap="none">
                <a:solidFill>
                  <a:schemeClr val="accent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Surinkau ______ i</a:t>
            </a:r>
            <a:r>
              <a:rPr lang="lt-LT" sz="14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š</a:t>
            </a:r>
            <a:r>
              <a:rPr lang="lt-LT" sz="1400" b="1" i="0" u="none" strike="noStrike" cap="none">
                <a:solidFill>
                  <a:schemeClr val="accent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45 ta</a:t>
            </a:r>
            <a:r>
              <a:rPr lang="lt-LT" sz="14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š</a:t>
            </a:r>
            <a:r>
              <a:rPr lang="lt-LT" sz="1400" b="1" i="0" u="none" strike="noStrike" cap="none">
                <a:solidFill>
                  <a:schemeClr val="accent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kų. </a:t>
            </a:r>
            <a:endParaRPr sz="700" b="0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</a:pPr>
            <a:r>
              <a:rPr lang="lt-LT" sz="1400" b="1" i="0" u="none" strike="noStrike" cap="none">
                <a:solidFill>
                  <a:schemeClr val="accent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Gaunu _____ (pažymys). </a:t>
            </a:r>
            <a:endParaRPr sz="700" b="0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</a:pPr>
            <a:r>
              <a:rPr lang="lt-LT" sz="1400" b="1" i="0" u="none" strike="noStrike" cap="none">
                <a:solidFill>
                  <a:schemeClr val="accent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Pra</a:t>
            </a:r>
            <a:r>
              <a:rPr lang="lt-LT" sz="14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š</a:t>
            </a:r>
            <a:r>
              <a:rPr lang="lt-LT" sz="1400" b="1" i="0" u="none" strike="noStrike" cap="none">
                <a:solidFill>
                  <a:schemeClr val="accent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au įra</a:t>
            </a:r>
            <a:r>
              <a:rPr lang="lt-LT" sz="14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š</a:t>
            </a:r>
            <a:r>
              <a:rPr lang="lt-LT" sz="1400" b="1" i="0" u="none" strike="noStrike" cap="none">
                <a:solidFill>
                  <a:schemeClr val="accent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yti į ___________ (dalykas).</a:t>
            </a:r>
            <a:endParaRPr sz="700" b="0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</a:pPr>
            <a:r>
              <a:rPr lang="lt-LT" sz="1400" b="1" i="0" u="none" strike="noStrike" cap="none">
                <a:solidFill>
                  <a:schemeClr val="accent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Mokytojas __________________________.</a:t>
            </a:r>
            <a:endParaRPr sz="1600" b="0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g24c0f5d23a3_0_57"/>
          <p:cNvSpPr/>
          <p:nvPr/>
        </p:nvSpPr>
        <p:spPr>
          <a:xfrm>
            <a:off x="4946301" y="2321478"/>
            <a:ext cx="3394200" cy="120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t-LT" sz="1600" b="0" i="0" u="none" strike="noStrike" cap="none" dirty="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Po paskutinės pamokos, birželio 13 d. </a:t>
            </a:r>
            <a:r>
              <a:rPr lang="lt-LT" sz="1600" dirty="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mokinys </a:t>
            </a:r>
            <a:r>
              <a:rPr lang="lt-LT" sz="1600" b="0" i="0" u="none" strike="noStrike" cap="none" dirty="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pats užpildys šią informaciją:</a:t>
            </a:r>
            <a:endParaRPr dirty="0"/>
          </a:p>
        </p:txBody>
      </p:sp>
      <p:sp>
        <p:nvSpPr>
          <p:cNvPr id="106" name="Google Shape;106;g24c0f5d23a3_0_57"/>
          <p:cNvSpPr/>
          <p:nvPr/>
        </p:nvSpPr>
        <p:spPr>
          <a:xfrm>
            <a:off x="7091935" y="3255847"/>
            <a:ext cx="609600" cy="5466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18181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g24c0f5d23a3_0_57"/>
          <p:cNvSpPr/>
          <p:nvPr/>
        </p:nvSpPr>
        <p:spPr>
          <a:xfrm>
            <a:off x="5112100" y="526201"/>
            <a:ext cx="3062700" cy="14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t-LT" sz="1800" b="0" i="0" u="none" strike="noStrike" cap="none" dirty="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Po kiekvienos pamokos </a:t>
            </a:r>
            <a:r>
              <a:rPr lang="lt-LT" sz="1800" dirty="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pažymių </a:t>
            </a:r>
            <a:r>
              <a:rPr lang="lt-LT" sz="1800" b="0" i="0" u="none" strike="noStrike" cap="none" dirty="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knygelėje pildo mokytojas. </a:t>
            </a:r>
            <a:endParaRPr dirty="0"/>
          </a:p>
        </p:txBody>
      </p:sp>
      <p:sp>
        <p:nvSpPr>
          <p:cNvPr id="108" name="Google Shape;108;g24c0f5d23a3_0_57"/>
          <p:cNvSpPr/>
          <p:nvPr/>
        </p:nvSpPr>
        <p:spPr>
          <a:xfrm rot="3269706">
            <a:off x="4399901" y="1242731"/>
            <a:ext cx="609533" cy="546515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18181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518</Words>
  <Application>Microsoft Office PowerPoint</Application>
  <PresentationFormat>On-screen Show (16:9)</PresentationFormat>
  <Paragraphs>118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Amatic SC</vt:lpstr>
      <vt:lpstr>Arial</vt:lpstr>
      <vt:lpstr>Source Code Pro</vt:lpstr>
      <vt:lpstr>Calibri</vt:lpstr>
      <vt:lpstr>Comfortaa</vt:lpstr>
      <vt:lpstr>Bookman Old Style</vt:lpstr>
      <vt:lpstr>Beach Day</vt:lpstr>
      <vt:lpstr>Mokausi iš Teofiliaus Matulionio</vt:lpstr>
      <vt:lpstr>Kas? Kur? Kodėl?</vt:lpstr>
      <vt:lpstr>Tikslas</vt:lpstr>
      <vt:lpstr>Projektinės savaitės datos</vt:lpstr>
      <vt:lpstr>Kaip vyks projektinė savaitė</vt:lpstr>
      <vt:lpstr>Pamokų laikas </vt:lpstr>
      <vt:lpstr>Piligriminė kelionė į Kaišiadoris</vt:lpstr>
      <vt:lpstr>Vertinimas</vt:lpstr>
      <vt:lpstr>PowerPoint Presentation</vt:lpstr>
      <vt:lpstr>Tvarkaraštis ir Priemonės</vt:lpstr>
      <vt:lpstr>Uniformos</vt:lpstr>
      <vt:lpstr>Gerų įspūdžių!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Mokausi iš Teofiliaus Matulionio</dc:title>
  <cp:lastModifiedBy>EGLĖ GAILIŪNAITĖ</cp:lastModifiedBy>
  <cp:revision>3</cp:revision>
  <dcterms:modified xsi:type="dcterms:W3CDTF">2023-05-30T14:05:56Z</dcterms:modified>
</cp:coreProperties>
</file>