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7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0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0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2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7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47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8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0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0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8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43" r:id="rId6"/>
    <p:sldLayoutId id="2147483839" r:id="rId7"/>
    <p:sldLayoutId id="2147483840" r:id="rId8"/>
    <p:sldLayoutId id="2147483841" r:id="rId9"/>
    <p:sldLayoutId id="2147483842" r:id="rId10"/>
    <p:sldLayoutId id="214748384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018647-65DB-0EEC-6AF5-FCD7448AA7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  <a:alphaModFix amt="30000"/>
          </a:blip>
          <a:srcRect r="3010" b="2"/>
          <a:stretch>
            <a:fillRect/>
          </a:stretch>
        </p:blipFill>
        <p:spPr>
          <a:xfrm>
            <a:off x="594359" y="596644"/>
            <a:ext cx="10988585" cy="5664712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9EE621D1-1B65-EAE2-095F-1D728F7A6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90114"/>
            <a:ext cx="10515600" cy="3041345"/>
          </a:xfrm>
        </p:spPr>
        <p:txBody>
          <a:bodyPr>
            <a:normAutofit/>
          </a:bodyPr>
          <a:lstStyle/>
          <a:p>
            <a:r>
              <a:rPr lang="lt-LT" sz="8000">
                <a:latin typeface="Script MT Bold" panose="03040602040607080904" pitchFamily="66" charset="0"/>
              </a:rPr>
              <a:t>Socialinė-pilietinė veikla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5D0FA9B-F8AB-DF8C-E33F-1B75BF5DD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45844"/>
            <a:ext cx="10515600" cy="1743793"/>
          </a:xfrm>
        </p:spPr>
        <p:txBody>
          <a:bodyPr>
            <a:norm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PTMG</a:t>
            </a:r>
          </a:p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2026-2027 m. m.</a:t>
            </a:r>
          </a:p>
        </p:txBody>
      </p:sp>
    </p:spTree>
    <p:extLst>
      <p:ext uri="{BB962C8B-B14F-4D97-AF65-F5344CB8AC3E}">
        <p14:creationId xmlns:p14="http://schemas.microsoft.com/office/powerpoint/2010/main" val="3444317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2F21596-891F-B57A-FE11-455F36C0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98305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3600" b="1" dirty="0">
                <a:latin typeface="Script MT Bold" panose="03040602040607080904" pitchFamily="66" charset="0"/>
              </a:rPr>
            </a:br>
            <a:r>
              <a:rPr lang="lt-LT" sz="3600" b="1" dirty="0">
                <a:latin typeface="Script MT Bold" panose="03040602040607080904" pitchFamily="66" charset="0"/>
              </a:rPr>
              <a:t>Socialinės-pilietinės veiklos tikslas ir uždaviniai: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846237C-51FF-818D-2EF7-2F3F43F5E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33855"/>
            <a:ext cx="11068455" cy="578795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  <a:tabLst>
                <a:tab pos="450215" algn="l"/>
              </a:tabLst>
            </a:pPr>
            <a:r>
              <a:rPr lang="lt-LT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Tikslas </a:t>
            </a:r>
            <a:r>
              <a:rPr lang="lt-LT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– skatinti mokinius aktyviu dalyvavimu prisidėti sprendžiant aktualias socialines problemas bendruomeniniame ir visuomeniniame gyvenime ir, reflektuojant savo patirtį, ugdyti pilietiškumo, socialinę, emocinę ir sveikos gyvensenos bei kitas kompetencijas.</a:t>
            </a:r>
          </a:p>
          <a:p>
            <a:pPr marL="0" lvl="0" indent="0" algn="just">
              <a:lnSpc>
                <a:spcPct val="150000"/>
              </a:lnSpc>
              <a:buNone/>
              <a:tabLst>
                <a:tab pos="450215" algn="l"/>
              </a:tabLst>
            </a:pPr>
            <a:r>
              <a:rPr lang="lt-LT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Uždaviniai:</a:t>
            </a: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  <a:tabLst>
                <a:tab pos="810260" algn="l"/>
              </a:tabLst>
            </a:pPr>
            <a:r>
              <a:rPr lang="lt-LT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Skatinti mokinių visapusišką asmenybės brandą ir dalyvavimu grįstą mokymąsi;</a:t>
            </a:r>
            <a:endParaRPr lang="lt-LT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  <a:tabLst>
                <a:tab pos="810260" algn="l"/>
              </a:tabLst>
            </a:pPr>
            <a:r>
              <a:rPr lang="lt-LT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Padėti įsisąmoninti kiekvieno asmens asmeninę atsakomybę kuriant bendruomenės gerovę bei skatinti mokinius ieškoti pozityvių saviraiškos būdų;</a:t>
            </a:r>
            <a:endParaRPr lang="lt-LT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  <a:tabLst>
                <a:tab pos="810260" algn="l"/>
              </a:tabLst>
            </a:pPr>
            <a:r>
              <a:rPr lang="lt-LT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Skatinti apgalvoti savo patirtį, ugdyti savistabos įgūdžius, gebėjimą kritiškai mąstyti ir kurti pridėtinę vertę sau patiems ir bendruomenei, kuriai priklauso.</a:t>
            </a:r>
            <a:endParaRPr lang="lt-LT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00117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D5DF980-2197-5B00-21F8-90F17D551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4917"/>
          </a:xfrm>
        </p:spPr>
        <p:txBody>
          <a:bodyPr>
            <a:normAutofit/>
          </a:bodyPr>
          <a:lstStyle/>
          <a:p>
            <a:pPr algn="ctr"/>
            <a:r>
              <a:rPr lang="lt-LT" sz="3200" dirty="0">
                <a:latin typeface="Script MT Bold" panose="03040602040607080904" pitchFamily="66" charset="0"/>
                <a:cs typeface="Times New Roman" panose="02020603050405020304" pitchFamily="18" charset="0"/>
              </a:rPr>
              <a:t>Socialinės-pilietinės veiklos turinys (1):</a:t>
            </a:r>
            <a:endParaRPr lang="lt-LT" sz="3200" dirty="0">
              <a:latin typeface="Script MT Bold" panose="03040602040607080904" pitchFamily="66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1DD6281-3B5F-5242-7E13-FB1A75554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962"/>
            <a:ext cx="10515600" cy="526266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buClrTx/>
              <a:buNone/>
              <a:defRPr/>
            </a:pPr>
            <a:endParaRPr lang="lt-LT" sz="28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None/>
              <a:defRPr/>
            </a:pPr>
            <a:r>
              <a:rPr lang="lt-LT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Socialinė-pilietinė veikla yra mokymosi turinio dalis, </a:t>
            </a:r>
            <a:r>
              <a:rPr lang="lt-LT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atliekama laisvu nuo pamokų metu. </a:t>
            </a:r>
            <a: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 veikla </a:t>
            </a:r>
            <a:r>
              <a:rPr lang="lt-LT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padeda mokiniams praktiškai taikyti ugdymo procese įgytas žinias, gebėjimus, ugdytis vertybines nuostatas, pilietiškumo, socialinę, emocinę, sveikos gyvensenos bei kitas kompetencijas. </a:t>
            </a:r>
            <a:endParaRPr lang="lt-LT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None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Socialinė –pilietinė veikla pasirenkama šiais principais: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endParaRPr lang="lt-LT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50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EF2BC6-9C85-ABCA-FE9E-D7F5E5E17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556"/>
          </a:xfrm>
        </p:spPr>
        <p:txBody>
          <a:bodyPr/>
          <a:lstStyle/>
          <a:p>
            <a:pPr algn="ctr"/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203040"/>
                    </a:gs>
                    <a:gs pos="0">
                      <a:srgbClr val="00BAC8"/>
                    </a:gs>
                  </a:gsLst>
                  <a:lin ang="0" scaled="1"/>
                </a:gra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Times New Roman" panose="02020603050405020304" pitchFamily="18" charset="0"/>
              </a:rPr>
              <a:t>Socialinės-pilietinės veiklos turinys (2):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D36B04A-B2A2-2202-EE81-5C81CC79B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04" y="1303506"/>
            <a:ext cx="11254902" cy="5369667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Prasmingumo</a:t>
            </a:r>
            <a:r>
              <a:rPr kumimoji="0" lang="lt-LT" b="1" i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kumimoji="0" lang="lt-L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orientuojamasi ne tik į rezultatą, bet ir į patį procesą. Padeda atrasti prasmingą ir vertingą veiklą.</a:t>
            </a:r>
            <a:endParaRPr kumimoji="0" lang="lt-L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Asmeninio tobulėjimo </a:t>
            </a:r>
            <a:r>
              <a:rPr kumimoji="0" lang="lt-L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v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eikla pasirenkama pagal mokinio interesus ir pomėgius. 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Skatinamas mokinių dalyvavimas įvairiose </a:t>
            </a:r>
            <a:r>
              <a:rPr kumimoji="0" lang="lt-LT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veiklose, kurios skirtos bendruomenės konkrečiam tikslui siekti:</a:t>
            </a:r>
            <a:endParaRPr kumimoji="0" lang="lt-LT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+mj-lt"/>
              <a:buAutoNum type="arabicPeriod"/>
              <a:tabLst>
                <a:tab pos="450215" algn="l"/>
                <a:tab pos="540385" algn="l"/>
                <a:tab pos="630555" algn="l"/>
              </a:tabLst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Pagalba organizuojant koncertus, parodas, varžybas įvairiose socialinėse globos įstaigose;</a:t>
            </a:r>
            <a:endParaRPr kumimoji="0" lang="lt-L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+mj-lt"/>
              <a:buAutoNum type="arabicPeriod"/>
              <a:tabLst>
                <a:tab pos="450215" algn="l"/>
                <a:tab pos="540385" algn="l"/>
                <a:tab pos="630555" algn="l"/>
              </a:tabLst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Pagalbos telkimas jaunesnio amžiaus mokiniams mokantis;</a:t>
            </a:r>
            <a:endParaRPr kumimoji="0" lang="lt-L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+mj-lt"/>
              <a:buAutoNum type="arabicPeriod"/>
              <a:tabLst>
                <a:tab pos="450215" algn="l"/>
                <a:tab pos="540385" algn="l"/>
                <a:tab pos="630555" algn="l"/>
              </a:tabLst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Neformaliojo švietimo užsiėmimuose ir užimtumo organizavimas dienos centruose;</a:t>
            </a:r>
            <a:endParaRPr kumimoji="0" lang="lt-L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+mj-lt"/>
              <a:buAutoNum type="arabicPeriod"/>
              <a:tabLst>
                <a:tab pos="450215" algn="l"/>
                <a:tab pos="540385" algn="l"/>
                <a:tab pos="630555" algn="l"/>
              </a:tabLst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Pagalba mokymosi sunkumus patiriantiems vaikams, migrantams;</a:t>
            </a:r>
            <a:endParaRPr kumimoji="0" lang="lt-L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03040"/>
              </a:buClr>
              <a:buSzTx/>
              <a:buFont typeface="+mj-lt"/>
              <a:buAutoNum type="arabicPeriod"/>
              <a:tabLst>
                <a:tab pos="450215" algn="l"/>
                <a:tab pos="540385" algn="l"/>
                <a:tab pos="630555" algn="l"/>
              </a:tabLst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Savanorystė ikimokyklinio ugdymo įstaigose, mokymas, konsultavimas, paskaitų vedimas, pranešimų skaitymas ir pan.</a:t>
            </a:r>
            <a:endParaRPr kumimoji="0" lang="lt-L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7999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140601D-01C7-EBFD-B679-9F010CA7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4373"/>
          </a:xfrm>
        </p:spPr>
        <p:txBody>
          <a:bodyPr/>
          <a:lstStyle/>
          <a:p>
            <a:pPr algn="ctr"/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203040"/>
                    </a:gs>
                    <a:gs pos="0">
                      <a:srgbClr val="00BAC8"/>
                    </a:gs>
                  </a:gsLst>
                  <a:lin ang="0" scaled="1"/>
                </a:gra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Times New Roman" panose="02020603050405020304" pitchFamily="18" charset="0"/>
              </a:rPr>
              <a:t>Socialinės-pilietinės veiklos turinys (3):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B84BAD6-FDF4-3719-D013-AD88C1F51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774"/>
            <a:ext cx="10515600" cy="499018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900" b="1" i="1" kern="0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4000" b="1" i="1" kern="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Socialinio teisingumo </a:t>
            </a:r>
            <a:r>
              <a:rPr lang="lt-LT" sz="3100" b="1" kern="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lt-LT" sz="3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veikla formuoja mokinio suvokimą</a:t>
            </a:r>
            <a:r>
              <a:rPr lang="lt-LT" sz="31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 jis yra didesnės bendruomenės narys ir nuo kiekvieno indėlio priklauso visuomenės gerovė. </a:t>
            </a:r>
            <a:r>
              <a:rPr lang="lt-LT" sz="3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Skatinama s</a:t>
            </a:r>
            <a:r>
              <a:rPr lang="lt-LT" sz="31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avanorystė nuo 14 metų</a:t>
            </a:r>
            <a:r>
              <a:rPr lang="lt-LT" sz="3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nevyriausybinėse organizacijose (pagalba vienišiems, neįgaliems, seneliams, migrantams ir kt.).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lt-LT" sz="2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4000" b="1" i="1" kern="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Dalyvavimo</a:t>
            </a:r>
            <a:r>
              <a:rPr lang="lt-LT" sz="2900" b="1" i="1" kern="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900" b="1" kern="0" dirty="0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lt-LT" sz="2900" b="1" kern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1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ocialinė-pilietinė veikla skatina mokinių supratimą, kad visuomenės demokratiniai principai </a:t>
            </a:r>
            <a:r>
              <a:rPr lang="lt-LT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geriau įgyvendinami kolektyviniu principu</a:t>
            </a:r>
            <a:r>
              <a:rPr lang="lt-L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ne individualiai.</a:t>
            </a:r>
            <a:r>
              <a:rPr lang="lt-LT" sz="31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Mokiniai mokosi bendradarbiauti, rasti kompromisus ir dirbti komandoje. </a:t>
            </a:r>
            <a:r>
              <a:rPr lang="lt-L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įgyvendinama per klasių iniciatyvas, pilietines akcijas, aplinkosaugos projektus, žygius ar istorinių šaltinių nagrinėjimą ir pan. </a:t>
            </a:r>
            <a:endParaRPr lang="lt-LT" sz="31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lt-LT" sz="29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9492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668A30-0BC8-261F-E831-E48FC954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6552"/>
          </a:xfrm>
        </p:spPr>
        <p:txBody>
          <a:bodyPr/>
          <a:lstStyle/>
          <a:p>
            <a:pPr algn="ctr"/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203040"/>
                    </a:gs>
                    <a:gs pos="0">
                      <a:srgbClr val="00BAC8"/>
                    </a:gs>
                  </a:gsLst>
                  <a:lin ang="0" scaled="1"/>
                </a:gra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Times New Roman" panose="02020603050405020304" pitchFamily="18" charset="0"/>
              </a:rPr>
              <a:t>Socialinės-pilietinės veiklos įgyvendinimas:</a:t>
            </a:r>
            <a:endParaRPr lang="lt-LT" dirty="0"/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0BB49738-65B5-DB1D-C638-77055E448F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851469"/>
              </p:ext>
            </p:extLst>
          </p:nvPr>
        </p:nvGraphicFramePr>
        <p:xfrm>
          <a:off x="1173804" y="1160194"/>
          <a:ext cx="9844391" cy="3547995"/>
        </p:xfrm>
        <a:graphic>
          <a:graphicData uri="http://schemas.openxmlformats.org/drawingml/2006/table">
            <a:tbl>
              <a:tblPr/>
              <a:tblGrid>
                <a:gridCol w="2853169">
                  <a:extLst>
                    <a:ext uri="{9D8B030D-6E8A-4147-A177-3AD203B41FA5}">
                      <a16:colId xmlns:a16="http://schemas.microsoft.com/office/drawing/2014/main" val="3678471824"/>
                    </a:ext>
                  </a:extLst>
                </a:gridCol>
                <a:gridCol w="1746404">
                  <a:extLst>
                    <a:ext uri="{9D8B030D-6E8A-4147-A177-3AD203B41FA5}">
                      <a16:colId xmlns:a16="http://schemas.microsoft.com/office/drawing/2014/main" val="2853025964"/>
                    </a:ext>
                  </a:extLst>
                </a:gridCol>
                <a:gridCol w="2699703">
                  <a:extLst>
                    <a:ext uri="{9D8B030D-6E8A-4147-A177-3AD203B41FA5}">
                      <a16:colId xmlns:a16="http://schemas.microsoft.com/office/drawing/2014/main" val="3812512440"/>
                    </a:ext>
                  </a:extLst>
                </a:gridCol>
                <a:gridCol w="2545115">
                  <a:extLst>
                    <a:ext uri="{9D8B030D-6E8A-4147-A177-3AD203B41FA5}">
                      <a16:colId xmlns:a16="http://schemas.microsoft.com/office/drawing/2014/main" val="2199513619"/>
                    </a:ext>
                  </a:extLst>
                </a:gridCol>
              </a:tblGrid>
              <a:tr h="994648"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Klasė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indent="24130" algn="ctr" fontAlgn="base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  <a:tabLst>
                          <a:tab pos="205105" algn="l"/>
                        </a:tabLst>
                      </a:pPr>
                      <a:r>
                        <a:rPr lang="lt-LT" sz="2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Bendra apimtis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indent="24765" algn="ctr" fontAlgn="base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Planavimas ir įsivertinimas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indent="24765" algn="ctr" fontAlgn="base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  <a:tabLst>
                          <a:tab pos="204470" algn="l"/>
                        </a:tabLst>
                      </a:pPr>
                      <a:r>
                        <a:rPr lang="lt-LT" sz="2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Veiklos įgyvendinimas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610353"/>
                  </a:ext>
                </a:extLst>
              </a:tr>
              <a:tr h="564055"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b="1" kern="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 klasė</a:t>
                      </a:r>
                      <a:endParaRPr lang="lt-LT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20383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val.</a:t>
                      </a:r>
                      <a:endParaRPr lang="lt-L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 val.</a:t>
                      </a:r>
                      <a:endParaRPr lang="lt-L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 val.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571838"/>
                  </a:ext>
                </a:extLst>
              </a:tr>
              <a:tr h="564055"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b="1" kern="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6–8 klasės</a:t>
                      </a:r>
                      <a:endParaRPr lang="lt-LT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20383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val.</a:t>
                      </a:r>
                      <a:endParaRPr lang="lt-L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 val.</a:t>
                      </a:r>
                      <a:endParaRPr lang="lt-L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 val.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558009"/>
                  </a:ext>
                </a:extLst>
              </a:tr>
              <a:tr h="1425237"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b="1" kern="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9–10 klasės ir I–IV gimnazijos klasės</a:t>
                      </a:r>
                      <a:endParaRPr lang="lt-LT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20383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val.</a:t>
                      </a:r>
                      <a:endParaRPr lang="lt-L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val.</a:t>
                      </a:r>
                      <a:endParaRPr lang="lt-L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just" fontAlgn="base">
                        <a:lnSpc>
                          <a:spcPct val="150000"/>
                        </a:lnSpc>
                        <a:spcAft>
                          <a:spcPts val="400"/>
                        </a:spcAft>
                        <a:buNone/>
                        <a:tabLst>
                          <a:tab pos="294005" algn="l"/>
                        </a:tabLst>
                      </a:pPr>
                      <a:r>
                        <a:rPr lang="lt-LT" sz="2000" kern="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18 val.</a:t>
                      </a:r>
                      <a:endParaRPr lang="lt-L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57150" marB="571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7629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37CE89-AC4C-5AC9-99DE-89337FA6EA9B}"/>
              </a:ext>
            </a:extLst>
          </p:cNvPr>
          <p:cNvSpPr txBox="1"/>
          <p:nvPr/>
        </p:nvSpPr>
        <p:spPr>
          <a:xfrm>
            <a:off x="721468" y="5097641"/>
            <a:ext cx="110587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fontAlgn="base">
              <a:spcAft>
                <a:spcPts val="400"/>
              </a:spcAft>
              <a:buNone/>
              <a:tabLst>
                <a:tab pos="450215" algn="l"/>
              </a:tabLst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Teorinės valandos, skirtos ugdomiesiems pokalbiams, idėjų pasirinkimui, planavimui ir įsivertinimui, yra bendros minimalios veiklos apimties dalis. </a:t>
            </a:r>
            <a:r>
              <a:rPr lang="lt-LT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Mokinys socialinę-pilietinę veiklą atlieka iki mokslo metų pabaigos (galima ir per atostogas). 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144827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D2FC5DF-D8E9-29F5-6D87-AF138FDA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5309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600" b="1" dirty="0">
                <a:latin typeface="Script MT Bold" panose="03040602040607080904" pitchFamily="66" charset="0"/>
              </a:rPr>
              <a:t>Socialines veiklos įgyvendinimo žingsniai: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F34200E-21CC-DB0C-F41E-CBFC4D1D5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lt-LT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Idėjų generavimas;</a:t>
            </a:r>
            <a:endParaRPr lang="lt-LT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lt-LT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veiklos planavimas;</a:t>
            </a:r>
            <a:endParaRPr lang="lt-LT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lt-LT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veiklos įgyvendinimas;</a:t>
            </a:r>
            <a:endParaRPr lang="lt-LT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lt-LT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veiklos įsivertinimas;</a:t>
            </a:r>
            <a:endParaRPr lang="lt-LT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9337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EB0A3E3-53FB-A255-1A68-C10AC2027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3828"/>
          </a:xfrm>
        </p:spPr>
        <p:txBody>
          <a:bodyPr>
            <a:normAutofit/>
          </a:bodyPr>
          <a:lstStyle/>
          <a:p>
            <a:pPr algn="ctr"/>
            <a:r>
              <a:rPr lang="lt-LT" sz="3600" b="1" kern="0" dirty="0">
                <a:effectLst/>
                <a:latin typeface="Script MT Bold" panose="03040602040607080904" pitchFamily="66" charset="0"/>
                <a:ea typeface="MS Mincho" panose="02020609040205080304" pitchFamily="49" charset="-128"/>
              </a:rPr>
              <a:t>Mokinių pareigos:</a:t>
            </a:r>
            <a:endParaRPr lang="lt-LT" sz="3600" dirty="0">
              <a:latin typeface="Script MT Bold" panose="03040602040607080904" pitchFamily="66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78AC865-EA73-3FF4-0D70-79F16C418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8877"/>
            <a:ext cx="10727987" cy="4936447"/>
          </a:xfrm>
        </p:spPr>
        <p:txBody>
          <a:bodyPr>
            <a:normAutofit/>
          </a:bodyPr>
          <a:lstStyle/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</a:t>
            </a: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iūlo veiklos idėjas ir aptaria su klasės vadovu;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Parengia veiklos planą (1 priedas), atsakingai vykdo užduotis;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Laikosi saugaus elgesio, organizacijos vidaus taisyklių, pagarbiai bendrauja ir saugo konfidencialią informaciją;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Kaupia ir laiku pateikia veiklą patvirtinančius dokumentus;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Dalyvauja ugdomuosiuose pokalbiuose ir pateikia refleksiją (3 priedas);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Iškilus sunkumams, informuoja klasės vadovą, prašo pagalbos.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820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213867A-EB10-AE6D-42AD-62B62B00F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1649"/>
          </a:xfrm>
        </p:spPr>
        <p:txBody>
          <a:bodyPr>
            <a:normAutofit/>
          </a:bodyPr>
          <a:lstStyle/>
          <a:p>
            <a:pPr algn="ctr"/>
            <a:r>
              <a:rPr lang="lt-LT" sz="3600" b="1" kern="0" dirty="0">
                <a:effectLst/>
                <a:latin typeface="Script MT Bold" panose="03040602040607080904" pitchFamily="66" charset="0"/>
                <a:ea typeface="MS Mincho" panose="02020609040205080304" pitchFamily="49" charset="-128"/>
              </a:rPr>
              <a:t>Mokinio tėvai (globėjai, rūpintojai):</a:t>
            </a:r>
            <a:endParaRPr lang="lt-LT" sz="3600" dirty="0">
              <a:latin typeface="Script MT Bold" panose="03040602040607080904" pitchFamily="66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101ECA6-7E0C-1ACE-7B8A-DE7F7C8E4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502" y="1819071"/>
            <a:ext cx="9435830" cy="4902741"/>
          </a:xfrm>
        </p:spPr>
        <p:txBody>
          <a:bodyPr/>
          <a:lstStyle/>
          <a:p>
            <a:pPr marL="685800" indent="-4572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adeda mokiniui pasirinkti jo amžių, poreikius ir galimybes atitinkančią veiklą;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4572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Bendradarbiauja sprendžiant jaunesnio kaip 14 metų mokinio palydėjimo ir saugumo klausimus;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4572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Teikia gimnazijai informaciją, svarbią saugiam ir tinkamam veiklos pritaikymui.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172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652064F-3090-2FA1-114D-4E554BB4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918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Script MT Bold" panose="03040602040607080904" pitchFamily="66" charset="0"/>
              </a:rPr>
              <a:t>Klasės vadovas ir/ar atsakingas asmuo:</a:t>
            </a:r>
            <a:endParaRPr lang="lt-LT" sz="3600" dirty="0">
              <a:latin typeface="Script MT Bold" panose="03040602040607080904" pitchFamily="66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1CEC952-A764-AA09-FA25-2042F9ADF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6503"/>
            <a:ext cx="10515600" cy="4980460"/>
          </a:xfrm>
        </p:spPr>
        <p:txBody>
          <a:bodyPr>
            <a:normAutofit/>
          </a:bodyPr>
          <a:lstStyle/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Organizuoja ugdomuosius pokalbius ir padeda mokiniui pasirinkti prasmingą veiklą;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Padeda parengti planą, stebi jo įgyvendinimą, teikia pagalbą;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Tikrina pateiktus įrodymus, valandų apskaitą ir refleksiją;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Teikia grįžtamąjį ryšį mokiniui ir jo tėvams (globėjams, rūpintojams);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 algn="just" fontAlgn="base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lt-LT" sz="2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Ugdymo proceso pabaigoje patikrina, ar įvykdytas minimalus reikalavimas, ir fiksuoja vertinimo rezultatą.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49109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A107786-0201-506E-5459-F4041909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7564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>
                <a:latin typeface="Script MT Bold" panose="03040602040607080904" pitchFamily="66" charset="0"/>
              </a:rPr>
              <a:t>Socialinės-pilietinės veiklos apskaita: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43AB56D-696F-0701-7186-B4D714164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1960" indent="-17145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tabLst>
                <a:tab pos="630555" algn="l"/>
              </a:tabLst>
            </a:pPr>
            <a:r>
              <a:rPr lang="lt-LT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Mokinio veiklos atlikimą klasės vadovas fiksuoja TAMO dienyne.  Jei veikla atlikta kitoje organizacijoje, pateikiamas veiklos atlikimą patvirtinantis dokumentas (2 priedas).</a:t>
            </a:r>
            <a:endParaRPr lang="lt-LT" sz="24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441960" indent="-17145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tabLst>
                <a:tab pos="630555" algn="l"/>
              </a:tabLst>
            </a:pPr>
            <a:r>
              <a:rPr lang="lt-LT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Gimnazijoje vykusią veiklą patvirtina veiklą organizavęs darbuotojas ar kitas gimnazijos įgaliotas asmuo. Valandos įskaitomos tik tada, kai galima nustatyti mokinio realiai atliktą veiklą ir jos trukmę.</a:t>
            </a:r>
            <a:endParaRPr lang="lt-LT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55441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8ADD32-4C3A-7655-4145-CFC5A9D59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b="1" dirty="0">
                <a:latin typeface="Script MT Bold" panose="03040602040607080904" pitchFamily="66" charset="0"/>
              </a:rPr>
              <a:t>Veiklos vertinimas: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EC81B8A-8D43-B643-EAB6-63091793B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6502"/>
            <a:ext cx="10854446" cy="5223753"/>
          </a:xfrm>
        </p:spPr>
        <p:txBody>
          <a:bodyPr>
            <a:normAutofit fontScale="70000" lnSpcReduction="20000"/>
          </a:bodyPr>
          <a:lstStyle/>
          <a:p>
            <a:pPr indent="450215" fontAlgn="base">
              <a:lnSpc>
                <a:spcPct val="150000"/>
              </a:lnSpc>
              <a:spcAft>
                <a:spcPts val="400"/>
              </a:spcAft>
              <a:buNone/>
            </a:pPr>
            <a:r>
              <a:rPr lang="lt-LT" sz="3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Socialinės-pilietinės veiklos vertinimo rezultatas fiksuojamas </a:t>
            </a:r>
            <a:r>
              <a:rPr lang="lt-LT" sz="3400" kern="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Tamo</a:t>
            </a:r>
            <a:r>
              <a:rPr lang="lt-LT" sz="3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dienyne įrašu „įskaityta“ („</a:t>
            </a:r>
            <a:r>
              <a:rPr lang="lt-LT" sz="3400" kern="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įsk</a:t>
            </a:r>
            <a:r>
              <a:rPr lang="lt-LT" sz="3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.“) arba „neįskaityta“ („</a:t>
            </a:r>
            <a:r>
              <a:rPr lang="lt-LT" sz="3400" kern="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neįsk</a:t>
            </a:r>
            <a:r>
              <a:rPr lang="lt-LT" sz="34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.“), nurodant iki ugdymo proceso pabaigos atliktų valandų skaičių.</a:t>
            </a:r>
            <a:endParaRPr lang="lt-LT" sz="3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>
              <a:lnSpc>
                <a:spcPct val="150000"/>
              </a:lnSpc>
              <a:spcAft>
                <a:spcPts val="400"/>
              </a:spcAft>
              <a:buNone/>
            </a:pPr>
            <a:r>
              <a:rPr lang="lt-LT" sz="3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Vertinamas ne tik valandų skaičius, bet ir veiklos prasmingumas bei mokinio mokymasis iš patirties. </a:t>
            </a:r>
          </a:p>
          <a:p>
            <a:pPr indent="450215" algn="just" fontAlgn="base">
              <a:lnSpc>
                <a:spcPct val="150000"/>
              </a:lnSpc>
              <a:spcAft>
                <a:spcPts val="400"/>
              </a:spcAft>
              <a:buNone/>
            </a:pPr>
            <a:r>
              <a:rPr lang="lt-LT" sz="3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Atsižvelgiama į:</a:t>
            </a:r>
            <a:endParaRPr lang="lt-LT" sz="3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lt-LT" sz="3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Faktiškai atliktą veiklą ir jos atitiktį tikslui.</a:t>
            </a:r>
            <a:endParaRPr lang="lt-LT" sz="3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lt-LT" sz="3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Pateiktų įrodymų pakankamumą.</a:t>
            </a:r>
            <a:endParaRPr lang="lt-LT" sz="3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lt-LT" sz="3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Mokinio atsakingumą ir refleksiją.</a:t>
            </a:r>
            <a:endParaRPr lang="lt-LT" sz="3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51908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019D80B-C754-C524-BBD8-4900F2C0D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9743"/>
          </a:xfrm>
        </p:spPr>
        <p:txBody>
          <a:bodyPr/>
          <a:lstStyle/>
          <a:p>
            <a:pPr algn="ctr"/>
            <a:r>
              <a:rPr kumimoji="0" lang="lt-LT" sz="3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203040"/>
                    </a:gs>
                    <a:gs pos="0">
                      <a:srgbClr val="00BAC8"/>
                    </a:gs>
                  </a:gsLst>
                  <a:lin ang="0" scaled="1"/>
                </a:gra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Angsana New" panose="02020603050405020304" pitchFamily="18" charset="-34"/>
              </a:rPr>
              <a:t>Veiklos vertinimas: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20C9FD7-DA71-1FF4-7F5B-BF99EF0C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427"/>
            <a:ext cx="10515600" cy="4620536"/>
          </a:xfrm>
        </p:spPr>
        <p:txBody>
          <a:bodyPr/>
          <a:lstStyle/>
          <a:p>
            <a:pPr marR="0" lvl="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lt-LT" sz="20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Mokiniui negavus įskaitymo</a:t>
            </a:r>
            <a:r>
              <a:rPr lang="lt-LT" sz="2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skiriamas papildomas laikas pataisyti planą ir atlikti užduotis per vasaros atostogas.</a:t>
            </a:r>
          </a:p>
          <a:p>
            <a:pPr marR="0" lvl="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endParaRPr lang="lt-LT" sz="2000" b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lt-LT" sz="20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Kilus abejonių dėl pateiktų duomenų </a:t>
            </a:r>
            <a:r>
              <a:rPr lang="lt-LT" sz="200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klasės vadovas ir /ar atsakingas </a:t>
            </a:r>
            <a:r>
              <a:rPr lang="lt-LT" sz="2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asmuo gali prašyti papildomų įrodymų. Už sąmoningą melavimą veikla neįskaitoma ir tai</a:t>
            </a:r>
            <a:r>
              <a:rPr lang="lt-LT" sz="20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komos gimnazijos vidaus taisyklėse numatytos priemonės.</a:t>
            </a:r>
          </a:p>
          <a:p>
            <a:pPr marL="0" marR="0" lvl="0" indent="0">
              <a:spcBef>
                <a:spcPts val="900"/>
              </a:spcBef>
              <a:spcAft>
                <a:spcPts val="900"/>
              </a:spcAft>
              <a:buNone/>
            </a:pPr>
            <a:endParaRPr lang="lt-LT" sz="1800" kern="1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R="0" lvl="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lt-LT" sz="20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Būreliai ir treniruotės:</a:t>
            </a:r>
            <a:r>
              <a:rPr lang="lt-LT" sz="2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savaime neįskaitomi. Valandos skiriamos tik tada, jei mokinys atstovauja gimnazijai renginiuose (varžybose, koncertuose ir pan.). Už vieną dalyvavimą skiriama </a:t>
            </a:r>
            <a:r>
              <a:rPr lang="lt-LT" sz="20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valanda</a:t>
            </a:r>
            <a:r>
              <a:rPr lang="lt-LT" sz="2000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0414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Respublikinis konkursas vietos bendruomenėms „Bendruomenė – Švyturys 2024 –  Kelias į sėkmę“: kviečiame teikti paraiškas | Kėdainių rajono savivaldybė">
            <a:extLst>
              <a:ext uri="{FF2B5EF4-FFF2-40B4-BE49-F238E27FC236}">
                <a16:creationId xmlns:a16="http://schemas.microsoft.com/office/drawing/2014/main" id="{7396CAC2-FB5F-53E4-2247-37CA28C4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6626" y="145915"/>
            <a:ext cx="9898748" cy="656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62525"/>
      </p:ext>
    </p:extLst>
  </p:cSld>
  <p:clrMapOvr>
    <a:masterClrMapping/>
  </p:clrMapOvr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849</Words>
  <Application>Microsoft Office PowerPoint</Application>
  <PresentationFormat>Plačiaekranė</PresentationFormat>
  <Paragraphs>85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3" baseType="lpstr">
      <vt:lpstr>Aharoni</vt:lpstr>
      <vt:lpstr>Arial</vt:lpstr>
      <vt:lpstr>Avenir Next LT Pro</vt:lpstr>
      <vt:lpstr>Calibri</vt:lpstr>
      <vt:lpstr>Courier New</vt:lpstr>
      <vt:lpstr>Script MT Bold</vt:lpstr>
      <vt:lpstr>Times New Roman</vt:lpstr>
      <vt:lpstr>Wingdings</vt:lpstr>
      <vt:lpstr>FadeVTI</vt:lpstr>
      <vt:lpstr>Socialinė-pilietinė veikla</vt:lpstr>
      <vt:lpstr> Socialinės-pilietinės veiklos tikslas ir uždaviniai: </vt:lpstr>
      <vt:lpstr>Socialinės-pilietinės veiklos turinys (1):</vt:lpstr>
      <vt:lpstr>Socialinės-pilietinės veiklos turinys (2):</vt:lpstr>
      <vt:lpstr>Socialinės-pilietinės veiklos turinys (3):</vt:lpstr>
      <vt:lpstr>Socialinės-pilietinės veiklos įgyvendinimas:</vt:lpstr>
      <vt:lpstr>Socialines veiklos įgyvendinimo žingsniai: </vt:lpstr>
      <vt:lpstr>Mokinių pareigos:</vt:lpstr>
      <vt:lpstr>Mokinio tėvai (globėjai, rūpintojai):</vt:lpstr>
      <vt:lpstr>Klasės vadovas ir/ar atsakingas asmuo:</vt:lpstr>
      <vt:lpstr>Socialinės-pilietinės veiklos apskaita:</vt:lpstr>
      <vt:lpstr>Veiklos vertinimas: </vt:lpstr>
      <vt:lpstr>Veiklos vertinimas: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Inga Grebliauskienė</dc:creator>
  <cp:lastModifiedBy>Inga Grebliauskienė</cp:lastModifiedBy>
  <cp:revision>4</cp:revision>
  <dcterms:created xsi:type="dcterms:W3CDTF">2026-09-10T09:29:25Z</dcterms:created>
  <dcterms:modified xsi:type="dcterms:W3CDTF">2026-09-11T08:28:09Z</dcterms:modified>
</cp:coreProperties>
</file>